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9" r:id="rId4"/>
    <p:sldId id="263" r:id="rId5"/>
    <p:sldId id="265" r:id="rId6"/>
    <p:sldId id="267" r:id="rId7"/>
    <p:sldId id="268" r:id="rId8"/>
    <p:sldId id="269" r:id="rId9"/>
    <p:sldId id="270" r:id="rId10"/>
    <p:sldId id="272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1721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71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61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19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5/9/2021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8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93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753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20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70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88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491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0" r:id="rId6"/>
    <p:sldLayoutId id="2147483795" r:id="rId7"/>
    <p:sldLayoutId id="2147483791" r:id="rId8"/>
    <p:sldLayoutId id="2147483792" r:id="rId9"/>
    <p:sldLayoutId id="2147483793" r:id="rId10"/>
    <p:sldLayoutId id="2147483794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1F0AC-9A76-4580-A7CF-88ADD1C2B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607" y="3912041"/>
            <a:ext cx="8394306" cy="1396053"/>
          </a:xfrm>
        </p:spPr>
        <p:txBody>
          <a:bodyPr anchor="b">
            <a:normAutofit fontScale="90000"/>
          </a:bodyPr>
          <a:lstStyle/>
          <a:p>
            <a:r>
              <a:rPr lang="en-US" sz="2400" dirty="0"/>
              <a:t>			</a:t>
            </a:r>
            <a:br>
              <a:rPr lang="en-US" sz="2400" dirty="0"/>
            </a:br>
            <a:r>
              <a:rPr lang="en-US" sz="2400" dirty="0"/>
              <a:t>			GARIKE VIVEK</a:t>
            </a:r>
            <a:br>
              <a:rPr lang="en-US" sz="2400" dirty="0"/>
            </a:br>
            <a:r>
              <a:rPr lang="en-US" sz="2400" dirty="0"/>
              <a:t>                        MUVVA MUKESH 			</a:t>
            </a:r>
            <a:br>
              <a:rPr lang="en-US" sz="2400" dirty="0"/>
            </a:br>
            <a:endParaRPr lang="en-US" sz="2200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FEBE53E-EEFE-4EE7-A303-74AC774F2D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3259841" y="821665"/>
            <a:ext cx="5253859" cy="294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9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2D3B45"/>
                </a:solidFill>
                <a:latin typeface="Meiryo (Headings)"/>
              </a:rPr>
              <a:t>Analysis</a:t>
            </a:r>
            <a:endParaRPr lang="en-US" dirty="0">
              <a:latin typeface="Meiryo (Headings)"/>
            </a:endParaRP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lvl="1"/>
            <a:r>
              <a:rPr lang="en-US" sz="1800" dirty="0">
                <a:latin typeface="+mj-lt"/>
              </a:rPr>
              <a:t>While running Q-learning for the first 5-10 times, the snake died </a:t>
            </a:r>
            <a:r>
              <a:rPr lang="en-US" sz="1800" dirty="0" err="1">
                <a:latin typeface="+mj-lt"/>
              </a:rPr>
              <a:t>freqently</a:t>
            </a:r>
            <a:r>
              <a:rPr lang="en-US" sz="1800" dirty="0">
                <a:latin typeface="+mj-lt"/>
              </a:rPr>
              <a:t> because of the unstable Q-Table. But after training </a:t>
            </a:r>
            <a:r>
              <a:rPr lang="en-US" sz="1800" dirty="0" err="1">
                <a:latin typeface="+mj-lt"/>
              </a:rPr>
              <a:t>atleast</a:t>
            </a:r>
            <a:r>
              <a:rPr lang="en-US" sz="1800" dirty="0">
                <a:latin typeface="+mj-lt"/>
              </a:rPr>
              <a:t> 10 times the snake started growing fast and it achieved maximum length. The BFS and DFS were almost same, but the BFS doing better than DFS and Hamilton but less than Q-Learning. With a proper Q-Table the BFS, DFS and </a:t>
            </a:r>
            <a:r>
              <a:rPr lang="en-US" sz="1800" dirty="0" err="1">
                <a:latin typeface="+mj-lt"/>
              </a:rPr>
              <a:t>hamilton</a:t>
            </a:r>
            <a:r>
              <a:rPr lang="en-US" sz="1800" dirty="0">
                <a:latin typeface="+mj-lt"/>
              </a:rPr>
              <a:t> couldn't beat Q-Learning. Although updating of Q-table takes time but a good approach for this game.</a:t>
            </a:r>
          </a:p>
          <a:p>
            <a:pPr lvl="1"/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5899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lvl="1"/>
            <a:r>
              <a:rPr lang="en-US" sz="4000" b="1" dirty="0">
                <a:latin typeface="+mj-lt"/>
              </a:rPr>
              <a:t>       </a:t>
            </a:r>
          </a:p>
          <a:p>
            <a:pPr lvl="1"/>
            <a:endParaRPr lang="en-US" sz="4000" b="1" dirty="0">
              <a:latin typeface="+mj-lt"/>
            </a:endParaRPr>
          </a:p>
          <a:p>
            <a:pPr lvl="1"/>
            <a:r>
              <a:rPr lang="en-US" sz="4000" b="1" dirty="0">
                <a:latin typeface="+mj-lt"/>
              </a:rPr>
              <a:t>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68452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B99D0-9404-4649-B7B3-96F2ED5C0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r>
              <a:rPr lang="en-US" sz="2400" b="1" i="0" dirty="0">
                <a:effectLst/>
                <a:latin typeface="Lato Extended"/>
              </a:rPr>
              <a:t>Comparison of Search-based and Reinforcement Learning Agents in Solving the Game of Snake</a:t>
            </a:r>
            <a:endParaRPr lang="en-US" sz="2400" b="0" i="0" dirty="0">
              <a:effectLst/>
              <a:latin typeface="Lato Extende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26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search-based Learning agents and Reinforcement-based Learning agents to solve the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4 Learning agents (3 – search based and 1- Reinforcement agents)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 snake game with all these learning agents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Snake game logic depends on</a:t>
            </a:r>
          </a:p>
          <a:p>
            <a:r>
              <a:rPr lang="en-US" dirty="0"/>
              <a:t>	1)Snake grows when it eats food.</a:t>
            </a:r>
          </a:p>
          <a:p>
            <a:r>
              <a:rPr lang="en-US" dirty="0"/>
              <a:t>	2)Snake dies when it hits the wall or if it bites itself.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the difference between search-based Reinforcement Learning agents</a:t>
            </a:r>
          </a:p>
        </p:txBody>
      </p:sp>
    </p:spTree>
    <p:extLst>
      <p:ext uri="{BB962C8B-B14F-4D97-AF65-F5344CB8AC3E}">
        <p14:creationId xmlns:p14="http://schemas.microsoft.com/office/powerpoint/2010/main" val="35509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/>
              <a:t>Approach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r>
              <a:rPr lang="en-US" sz="1400" dirty="0"/>
              <a:t>These are the Learning Agents we are choosing: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Search-based Learning agents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            1) Breadth First Search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	  2) Depth First Search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	  3) Hamilton Search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Reinforcement-based Learning agents</a:t>
            </a:r>
          </a:p>
          <a:p>
            <a:pPr lvl="2" indent="0">
              <a:lnSpc>
                <a:spcPct val="100000"/>
              </a:lnSpc>
              <a:buNone/>
            </a:pPr>
            <a:r>
              <a:rPr lang="en-US" dirty="0"/>
              <a:t>                </a:t>
            </a:r>
            <a:r>
              <a:rPr lang="en-US" i="0" dirty="0"/>
              <a:t>1) Q-Learning Agents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i="0" dirty="0"/>
              <a:t>Technology Stack</a:t>
            </a:r>
          </a:p>
          <a:p>
            <a:pPr lvl="2" indent="0">
              <a:buNone/>
            </a:pPr>
            <a:r>
              <a:rPr lang="en-US" i="0" dirty="0"/>
              <a:t>	Python3</a:t>
            </a:r>
          </a:p>
          <a:p>
            <a:pPr lvl="2" indent="0">
              <a:buNone/>
            </a:pPr>
            <a:r>
              <a:rPr lang="en-US" i="0" dirty="0"/>
              <a:t>	</a:t>
            </a:r>
            <a:r>
              <a:rPr lang="en-US" i="0" dirty="0" err="1"/>
              <a:t>Pygame</a:t>
            </a:r>
            <a:endParaRPr lang="en-US" i="0" dirty="0"/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30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i="0" dirty="0">
                <a:solidFill>
                  <a:srgbClr val="2D3B45"/>
                </a:solidFill>
                <a:effectLst/>
                <a:latin typeface="Meiryo (Headings)"/>
              </a:rPr>
              <a:t>Deliverables</a:t>
            </a:r>
            <a:endParaRPr lang="en-US" dirty="0">
              <a:latin typeface="Meiryo (Headings)"/>
            </a:endParaRP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User documentation manual which gives details about the snake game implementation using search-based and reinforcement learning agent.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Algorithms developed for Learning agent using python programming language(.</a:t>
            </a:r>
            <a:r>
              <a:rPr lang="en-IN" dirty="0" err="1"/>
              <a:t>py</a:t>
            </a:r>
            <a:r>
              <a:rPr lang="en-IN" dirty="0"/>
              <a:t> files)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GitHub repository link for project code and related 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YouTube video demonstrating project implementation and slides.</a:t>
            </a:r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996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2D3B45"/>
                </a:solidFill>
                <a:latin typeface="Meiryo (Headings)"/>
              </a:rPr>
              <a:t>Evaluation Methodology</a:t>
            </a:r>
            <a:endParaRPr lang="en-US" dirty="0">
              <a:latin typeface="Meiryo (Headings)"/>
            </a:endParaRP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Project is evaluated based on the implementation of all the learning agents.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 comparison table given for all the Learning agents based on the snake average length and average steps.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Graphs depicting the performance comparisons.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Optimal time and space complexity for all the Learning agents implemented.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results mentioned shouldn’t be vague and give a categorical inference to user to choose the learning agent.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it’s a team project, the contribution of the teammates and their communication should also be considered.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7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2D3B45"/>
                </a:solidFill>
                <a:latin typeface="Meiryo (Headings)"/>
              </a:rPr>
              <a:t>User Interface</a:t>
            </a:r>
            <a:endParaRPr lang="en-US" dirty="0">
              <a:latin typeface="Meiryo (Headings)"/>
            </a:endParaRP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grid is divided into two equal parts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first half is allocated for the snake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second half is to track the snake length and steps travelled before it dies.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snake travels in a grid of 8*8.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maximum length a snake could achieve is of size 64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snake’s average length and steps for each agent helps us to determine the best agent.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are comparing all the agents based on these two factors</a:t>
            </a:r>
          </a:p>
          <a:p>
            <a:pPr lvl="4" indent="0">
              <a:buNone/>
            </a:pPr>
            <a:r>
              <a:rPr lang="en-IN" dirty="0"/>
              <a:t>	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764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Meiryo (Headings)"/>
              </a:rPr>
              <a:t>Results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64967438-BB3F-4B29-BADD-51E2698C6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656" y="1468998"/>
            <a:ext cx="9548687" cy="44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26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7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47" name="Group 9">
            <a:extLst>
              <a:ext uri="{FF2B5EF4-FFF2-40B4-BE49-F238E27FC236}">
                <a16:creationId xmlns:a16="http://schemas.microsoft.com/office/drawing/2014/main" id="{6CCEEF8A-4A3A-4B35-AA57-D804767F5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0"/>
            <a:ext cx="12191696" cy="6170490"/>
            <a:chOff x="-2" y="0"/>
            <a:chExt cx="12191696" cy="6170490"/>
          </a:xfrm>
        </p:grpSpPr>
        <p:sp>
          <p:nvSpPr>
            <p:cNvPr id="48" name="Freeform: Shape 10">
              <a:extLst>
                <a:ext uri="{FF2B5EF4-FFF2-40B4-BE49-F238E27FC236}">
                  <a16:creationId xmlns:a16="http://schemas.microsoft.com/office/drawing/2014/main" id="{55A741C2-AB82-4BF5-9324-5D0B56A3D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67675" y="-3167677"/>
              <a:ext cx="5856341" cy="12191695"/>
            </a:xfrm>
            <a:custGeom>
              <a:avLst/>
              <a:gdLst>
                <a:gd name="connsiteX0" fmla="*/ 0 w 5856341"/>
                <a:gd name="connsiteY0" fmla="*/ 12191695 h 12191695"/>
                <a:gd name="connsiteX1" fmla="*/ 0 w 5856341"/>
                <a:gd name="connsiteY1" fmla="*/ 0 h 12191695"/>
                <a:gd name="connsiteX2" fmla="*/ 243849 w 5856341"/>
                <a:gd name="connsiteY2" fmla="*/ 0 h 12191695"/>
                <a:gd name="connsiteX3" fmla="*/ 505121 w 5856341"/>
                <a:gd name="connsiteY3" fmla="*/ 0 h 12191695"/>
                <a:gd name="connsiteX4" fmla="*/ 723207 w 5856341"/>
                <a:gd name="connsiteY4" fmla="*/ 0 h 12191695"/>
                <a:gd name="connsiteX5" fmla="*/ 755828 w 5856341"/>
                <a:gd name="connsiteY5" fmla="*/ 0 h 12191695"/>
                <a:gd name="connsiteX6" fmla="*/ 1411868 w 5856341"/>
                <a:gd name="connsiteY6" fmla="*/ 0 h 12191695"/>
                <a:gd name="connsiteX7" fmla="*/ 1421034 w 5856341"/>
                <a:gd name="connsiteY7" fmla="*/ 0 h 12191695"/>
                <a:gd name="connsiteX8" fmla="*/ 1515206 w 5856341"/>
                <a:gd name="connsiteY8" fmla="*/ 0 h 12191695"/>
                <a:gd name="connsiteX9" fmla="*/ 2636151 w 5856341"/>
                <a:gd name="connsiteY9" fmla="*/ 0 h 12191695"/>
                <a:gd name="connsiteX10" fmla="*/ 4637890 w 5856341"/>
                <a:gd name="connsiteY10" fmla="*/ 0 h 12191695"/>
                <a:gd name="connsiteX11" fmla="*/ 4654499 w 5856341"/>
                <a:gd name="connsiteY11" fmla="*/ 26661 h 12191695"/>
                <a:gd name="connsiteX12" fmla="*/ 5856341 w 5856341"/>
                <a:gd name="connsiteY12" fmla="*/ 6438338 h 12191695"/>
                <a:gd name="connsiteX13" fmla="*/ 4449211 w 5856341"/>
                <a:gd name="connsiteY13" fmla="*/ 11332719 h 12191695"/>
                <a:gd name="connsiteX14" fmla="*/ 4061349 w 5856341"/>
                <a:gd name="connsiteY14" fmla="*/ 12054097 h 12191695"/>
                <a:gd name="connsiteX15" fmla="*/ 3977450 w 5856341"/>
                <a:gd name="connsiteY15" fmla="*/ 12191695 h 12191695"/>
                <a:gd name="connsiteX16" fmla="*/ 2636151 w 5856341"/>
                <a:gd name="connsiteY16" fmla="*/ 12191695 h 12191695"/>
                <a:gd name="connsiteX17" fmla="*/ 1421034 w 5856341"/>
                <a:gd name="connsiteY17" fmla="*/ 12191695 h 12191695"/>
                <a:gd name="connsiteX18" fmla="*/ 1411868 w 5856341"/>
                <a:gd name="connsiteY18" fmla="*/ 12191695 h 12191695"/>
                <a:gd name="connsiteX19" fmla="*/ 1283685 w 5856341"/>
                <a:gd name="connsiteY19" fmla="*/ 12191695 h 12191695"/>
                <a:gd name="connsiteX20" fmla="*/ 755828 w 5856341"/>
                <a:gd name="connsiteY20" fmla="*/ 12191695 h 12191695"/>
                <a:gd name="connsiteX21" fmla="*/ 723207 w 5856341"/>
                <a:gd name="connsiteY21" fmla="*/ 12191695 h 12191695"/>
                <a:gd name="connsiteX22" fmla="*/ 505121 w 5856341"/>
                <a:gd name="connsiteY22" fmla="*/ 12191695 h 12191695"/>
                <a:gd name="connsiteX23" fmla="*/ 243849 w 5856341"/>
                <a:gd name="connsiteY23" fmla="*/ 12191695 h 1219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56341" h="12191695">
                  <a:moveTo>
                    <a:pt x="0" y="12191695"/>
                  </a:moveTo>
                  <a:lnTo>
                    <a:pt x="0" y="0"/>
                  </a:lnTo>
                  <a:lnTo>
                    <a:pt x="243849" y="0"/>
                  </a:lnTo>
                  <a:lnTo>
                    <a:pt x="505121" y="0"/>
                  </a:lnTo>
                  <a:lnTo>
                    <a:pt x="723207" y="0"/>
                  </a:lnTo>
                  <a:lnTo>
                    <a:pt x="755828" y="0"/>
                  </a:lnTo>
                  <a:lnTo>
                    <a:pt x="1411868" y="0"/>
                  </a:lnTo>
                  <a:lnTo>
                    <a:pt x="1421034" y="0"/>
                  </a:lnTo>
                  <a:lnTo>
                    <a:pt x="1515206" y="0"/>
                  </a:lnTo>
                  <a:lnTo>
                    <a:pt x="2636151" y="0"/>
                  </a:lnTo>
                  <a:lnTo>
                    <a:pt x="4637890" y="0"/>
                  </a:lnTo>
                  <a:lnTo>
                    <a:pt x="4654499" y="26661"/>
                  </a:lnTo>
                  <a:cubicBezTo>
                    <a:pt x="5425621" y="1341551"/>
                    <a:pt x="5856341" y="3721137"/>
                    <a:pt x="5856341" y="6438338"/>
                  </a:cubicBezTo>
                  <a:cubicBezTo>
                    <a:pt x="5856341" y="8833790"/>
                    <a:pt x="5159120" y="9960353"/>
                    <a:pt x="4449211" y="11332719"/>
                  </a:cubicBezTo>
                  <a:cubicBezTo>
                    <a:pt x="4319934" y="11582638"/>
                    <a:pt x="4191839" y="11827452"/>
                    <a:pt x="4061349" y="12054097"/>
                  </a:cubicBezTo>
                  <a:lnTo>
                    <a:pt x="3977450" y="12191695"/>
                  </a:lnTo>
                  <a:lnTo>
                    <a:pt x="2636151" y="12191695"/>
                  </a:lnTo>
                  <a:lnTo>
                    <a:pt x="1421034" y="12191695"/>
                  </a:lnTo>
                  <a:lnTo>
                    <a:pt x="1411868" y="12191695"/>
                  </a:lnTo>
                  <a:lnTo>
                    <a:pt x="1283685" y="12191695"/>
                  </a:lnTo>
                  <a:lnTo>
                    <a:pt x="755828" y="12191695"/>
                  </a:lnTo>
                  <a:lnTo>
                    <a:pt x="723207" y="12191695"/>
                  </a:lnTo>
                  <a:lnTo>
                    <a:pt x="505121" y="12191695"/>
                  </a:lnTo>
                  <a:lnTo>
                    <a:pt x="243849" y="12191695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46807-BF17-4E5D-90A8-A062604C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6277" y="-874927"/>
              <a:ext cx="1899138" cy="12191695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49" name="Freeform: Shape 12">
              <a:extLst>
                <a:ext uri="{FF2B5EF4-FFF2-40B4-BE49-F238E27FC236}">
                  <a16:creationId xmlns:a16="http://schemas.microsoft.com/office/drawing/2014/main" id="{823926DB-76C8-474A-B5FB-F43C59E33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143758" y="-1037574"/>
              <a:ext cx="1904176" cy="12191695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C1F5347-E00A-4E12-AC11-18E0B1AF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247015" y="-1314429"/>
              <a:ext cx="1697663" cy="12191695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25737A-DE0F-4A41-A5F0-57DF3D72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852487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Meiryo (Headings)"/>
              </a:rPr>
              <a:t>Results</a:t>
            </a:r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0031746-50E8-407A-8064-7D904F0A2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1227749"/>
            <a:ext cx="8391967" cy="507150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lvl="2" indent="0">
              <a:buNone/>
            </a:pPr>
            <a:endParaRPr lang="en-US" i="0" dirty="0"/>
          </a:p>
          <a:p>
            <a:pPr lvl="2" indent="0">
              <a:buNone/>
            </a:pPr>
            <a:endParaRPr lang="en-US" sz="1800" i="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4D932024-F11B-4750-9775-A21A32C1C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628775"/>
            <a:ext cx="7534275" cy="359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48334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453</TotalTime>
  <Words>469</Words>
  <Application>Microsoft Office PowerPoint</Application>
  <PresentationFormat>Widescreen</PresentationFormat>
  <Paragraphs>76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Meiryo</vt:lpstr>
      <vt:lpstr>Arial</vt:lpstr>
      <vt:lpstr>Corbel</vt:lpstr>
      <vt:lpstr>Lato Extended</vt:lpstr>
      <vt:lpstr>Meiryo (Headings)</vt:lpstr>
      <vt:lpstr>SketchLinesVTI</vt:lpstr>
      <vt:lpstr>       GARIKE VIVEK                         MUVVA MUKESH     </vt:lpstr>
      <vt:lpstr>PowerPoint Presentation</vt:lpstr>
      <vt:lpstr>Objectives</vt:lpstr>
      <vt:lpstr>Approach</vt:lpstr>
      <vt:lpstr>Deliverables</vt:lpstr>
      <vt:lpstr>Evaluation Methodology</vt:lpstr>
      <vt:lpstr>User Interface</vt:lpstr>
      <vt:lpstr>Results</vt:lpstr>
      <vt:lpstr>Results</vt:lpstr>
      <vt:lpstr>Analysis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MUVVA MUKESH         Garike vivek</dc:title>
  <dc:creator>mukesh muvva</dc:creator>
  <cp:lastModifiedBy>mukesh muvva</cp:lastModifiedBy>
  <cp:revision>5</cp:revision>
  <dcterms:created xsi:type="dcterms:W3CDTF">2021-04-07T03:36:02Z</dcterms:created>
  <dcterms:modified xsi:type="dcterms:W3CDTF">2021-05-09T20:25:11Z</dcterms:modified>
</cp:coreProperties>
</file>

<file path=docProps/thumbnail.jpeg>
</file>